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45" autoAdjust="0"/>
  </p:normalViewPr>
  <p:slideViewPr>
    <p:cSldViewPr snapToGrid="0" snapToObjects="1">
      <p:cViewPr>
        <p:scale>
          <a:sx n="90" d="100"/>
          <a:sy n="90" d="100"/>
        </p:scale>
        <p:origin x="-192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5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05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8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09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812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48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26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03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50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4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D5C12-84D7-CE47-A225-2DD26C8A2B7F}" type="datetimeFigureOut">
              <a:rPr lang="en-US" smtClean="0"/>
              <a:t>1/09/11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C2CC1-85C0-3748-934C-E54903BCB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4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mbria"/>
          <a:ea typeface="+mn-ea"/>
          <a:cs typeface="Cambri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mbria"/>
          <a:ea typeface="+mn-ea"/>
          <a:cs typeface="Cambri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mbria"/>
          <a:ea typeface="+mn-ea"/>
          <a:cs typeface="Cambri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mbria"/>
          <a:ea typeface="+mn-ea"/>
          <a:cs typeface="Cambri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mbria"/>
          <a:ea typeface="+mn-ea"/>
          <a:cs typeface="Cambr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15C Backward scanning and crashing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01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15C, Q. </a:t>
            </a:r>
            <a:r>
              <a:rPr lang="en-US" smtClean="0"/>
              <a:t>13, 15, 18, 19, 21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08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network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Two nodes can be connected directly by a maximum of one edge.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An activity must be represented by exactly one edge.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74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latest start time </a:t>
            </a:r>
            <a:r>
              <a:rPr lang="en-US" dirty="0" smtClean="0"/>
              <a:t>is the time by which an activity must be started to avoid delaying the entire project.</a:t>
            </a:r>
          </a:p>
          <a:p>
            <a:r>
              <a:rPr lang="en-US" i="1" dirty="0" smtClean="0"/>
              <a:t>Backward scanning</a:t>
            </a:r>
            <a:r>
              <a:rPr lang="en-US" dirty="0" smtClean="0"/>
              <a:t> starts at the end node and moves backward through the network, subtracting the time for each edge from the </a:t>
            </a:r>
            <a:r>
              <a:rPr lang="en-US" dirty="0" smtClean="0"/>
              <a:t>latest</a:t>
            </a:r>
            <a:r>
              <a:rPr lang="en-US" dirty="0" smtClean="0"/>
              <a:t> </a:t>
            </a:r>
            <a:r>
              <a:rPr lang="en-US" dirty="0" smtClean="0"/>
              <a:t>start time </a:t>
            </a:r>
            <a:r>
              <a:rPr lang="en-US" dirty="0" smtClean="0"/>
              <a:t>(LST</a:t>
            </a:r>
            <a:r>
              <a:rPr lang="en-US" dirty="0" smtClean="0"/>
              <a:t>) of each succeeding node</a:t>
            </a:r>
            <a:r>
              <a:rPr lang="en-US" dirty="0" smtClean="0"/>
              <a:t>. (note: textbook error on p.757).</a:t>
            </a:r>
            <a:endParaRPr lang="en-US" dirty="0" smtClean="0"/>
          </a:p>
          <a:p>
            <a:r>
              <a:rPr lang="en-US" dirty="0" smtClean="0"/>
              <a:t>Example, Ex 15C, Q.1</a:t>
            </a:r>
          </a:p>
        </p:txBody>
      </p:sp>
    </p:spTree>
    <p:extLst>
      <p:ext uri="{BB962C8B-B14F-4D97-AF65-F5344CB8AC3E}">
        <p14:creationId xmlns:p14="http://schemas.microsoft.com/office/powerpoint/2010/main" val="4205967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4450"/>
            <a:ext cx="8399307" cy="6555536"/>
          </a:xfrm>
        </p:spPr>
        <p:txBody>
          <a:bodyPr/>
          <a:lstStyle/>
          <a:p>
            <a:r>
              <a:rPr lang="en-US" dirty="0" smtClean="0"/>
              <a:t>The earliest finish time (EFT) for an activity is the earliest start time for an activity plus the duration of the activity.</a:t>
            </a:r>
          </a:p>
          <a:p>
            <a:r>
              <a:rPr lang="en-US" dirty="0" smtClean="0"/>
              <a:t>The float time for X  = LST</a:t>
            </a:r>
            <a:r>
              <a:rPr lang="en-US" baseline="-25000" dirty="0" smtClean="0"/>
              <a:t>Y</a:t>
            </a:r>
            <a:r>
              <a:rPr lang="en-US" dirty="0" smtClean="0"/>
              <a:t> – </a:t>
            </a:r>
            <a:r>
              <a:rPr lang="en-US" dirty="0" err="1" smtClean="0"/>
              <a:t>EST</a:t>
            </a:r>
            <a:r>
              <a:rPr lang="en-US" baseline="-25000" dirty="0" err="1" smtClean="0"/>
              <a:t>x</a:t>
            </a:r>
            <a:r>
              <a:rPr lang="en-US" dirty="0" smtClean="0"/>
              <a:t> -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x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480588" y="3876356"/>
            <a:ext cx="8187120" cy="1673206"/>
            <a:chOff x="617896" y="2960288"/>
            <a:chExt cx="8187120" cy="1673206"/>
          </a:xfrm>
        </p:grpSpPr>
        <p:sp>
          <p:nvSpPr>
            <p:cNvPr id="4" name="Oval 3"/>
            <p:cNvSpPr/>
            <p:nvPr/>
          </p:nvSpPr>
          <p:spPr>
            <a:xfrm>
              <a:off x="738042" y="4290272"/>
              <a:ext cx="343276" cy="3432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Arrow Connector 5"/>
            <p:cNvCxnSpPr>
              <a:stCxn id="4" idx="6"/>
            </p:cNvCxnSpPr>
            <p:nvPr/>
          </p:nvCxnSpPr>
          <p:spPr>
            <a:xfrm>
              <a:off x="1081318" y="4461883"/>
              <a:ext cx="3484246" cy="0"/>
            </a:xfrm>
            <a:prstGeom prst="straightConnector1">
              <a:avLst/>
            </a:prstGeom>
            <a:ln cap="flat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8393086" y="4271061"/>
              <a:ext cx="343276" cy="3432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4908840" y="4461883"/>
              <a:ext cx="3484246" cy="0"/>
            </a:xfrm>
            <a:prstGeom prst="straightConnector1">
              <a:avLst/>
            </a:prstGeom>
            <a:ln cap="flat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565564" y="4290272"/>
              <a:ext cx="343276" cy="3432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17896" y="2968868"/>
              <a:ext cx="823861" cy="978182"/>
              <a:chOff x="617896" y="2968868"/>
              <a:chExt cx="823861" cy="97818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617896" y="3449379"/>
                <a:ext cx="823861" cy="49767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>
                <a:off x="617896" y="2968868"/>
                <a:ext cx="823861" cy="480511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288869" y="2968868"/>
              <a:ext cx="823861" cy="978182"/>
              <a:chOff x="617896" y="2968868"/>
              <a:chExt cx="823861" cy="978182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617896" y="3449379"/>
                <a:ext cx="823861" cy="49767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Isosceles Triangle 14"/>
              <p:cNvSpPr/>
              <p:nvPr/>
            </p:nvSpPr>
            <p:spPr>
              <a:xfrm>
                <a:off x="617896" y="2968868"/>
                <a:ext cx="823861" cy="480511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7981155" y="2960288"/>
              <a:ext cx="823861" cy="978182"/>
              <a:chOff x="617896" y="2968868"/>
              <a:chExt cx="823861" cy="97818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17896" y="3449379"/>
                <a:ext cx="823861" cy="49767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" name="Isosceles Triangle 17"/>
              <p:cNvSpPr/>
              <p:nvPr/>
            </p:nvSpPr>
            <p:spPr>
              <a:xfrm>
                <a:off x="617896" y="2968868"/>
                <a:ext cx="823861" cy="480511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Line Callout 1 19"/>
          <p:cNvSpPr/>
          <p:nvPr/>
        </p:nvSpPr>
        <p:spPr>
          <a:xfrm>
            <a:off x="532081" y="2822157"/>
            <a:ext cx="1035779" cy="737926"/>
          </a:xfrm>
          <a:prstGeom prst="borderCallout1">
            <a:avLst>
              <a:gd name="adj1" fmla="val 100145"/>
              <a:gd name="adj2" fmla="val 23862"/>
              <a:gd name="adj3" fmla="val 168314"/>
              <a:gd name="adj4" fmla="val 20021"/>
            </a:avLst>
          </a:prstGeom>
          <a:noFill/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52225" y="2911331"/>
            <a:ext cx="9156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EST</a:t>
            </a:r>
            <a:r>
              <a:rPr lang="en-US" sz="3200" baseline="-25000" dirty="0" smtClean="0">
                <a:solidFill>
                  <a:srgbClr val="FF0000"/>
                </a:solidFill>
              </a:rPr>
              <a:t>X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2" name="Line Callout 1 21"/>
          <p:cNvSpPr/>
          <p:nvPr/>
        </p:nvSpPr>
        <p:spPr>
          <a:xfrm>
            <a:off x="1870855" y="3312090"/>
            <a:ext cx="1046985" cy="737927"/>
          </a:xfrm>
          <a:prstGeom prst="borderCallout1">
            <a:avLst>
              <a:gd name="adj1" fmla="val 81541"/>
              <a:gd name="adj2" fmla="val -136"/>
              <a:gd name="adj3" fmla="val 182880"/>
              <a:gd name="adj4" fmla="val -50938"/>
            </a:avLst>
          </a:prstGeom>
          <a:noFill/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956673" y="3362274"/>
            <a:ext cx="10469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LST</a:t>
            </a:r>
            <a:r>
              <a:rPr lang="en-US" sz="3200" baseline="-25000" dirty="0" smtClean="0">
                <a:solidFill>
                  <a:srgbClr val="FF0000"/>
                </a:solidFill>
              </a:rPr>
              <a:t>X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4" name="Line Callout 1 23"/>
          <p:cNvSpPr/>
          <p:nvPr/>
        </p:nvSpPr>
        <p:spPr>
          <a:xfrm>
            <a:off x="4001762" y="2574165"/>
            <a:ext cx="852987" cy="737926"/>
          </a:xfrm>
          <a:prstGeom prst="borderCallout1">
            <a:avLst>
              <a:gd name="adj1" fmla="val 100146"/>
              <a:gd name="adj2" fmla="val 23862"/>
              <a:gd name="adj3" fmla="val 203198"/>
              <a:gd name="adj4" fmla="val 42155"/>
            </a:avLst>
          </a:prstGeom>
          <a:noFill/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001762" y="2680498"/>
            <a:ext cx="11645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EST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6" name="Line Callout 1 25"/>
          <p:cNvSpPr/>
          <p:nvPr/>
        </p:nvSpPr>
        <p:spPr>
          <a:xfrm>
            <a:off x="5572013" y="3780671"/>
            <a:ext cx="1126298" cy="691843"/>
          </a:xfrm>
          <a:prstGeom prst="borderCallout1">
            <a:avLst>
              <a:gd name="adj1" fmla="val 18750"/>
              <a:gd name="adj2" fmla="val -713"/>
              <a:gd name="adj3" fmla="val 124324"/>
              <a:gd name="adj4" fmla="val -52747"/>
            </a:avLst>
          </a:prstGeom>
          <a:noFill/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5572013" y="3780671"/>
            <a:ext cx="11262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LST</a:t>
            </a:r>
            <a:r>
              <a:rPr lang="en-US" sz="3200" baseline="-25000" dirty="0" smtClean="0">
                <a:solidFill>
                  <a:srgbClr val="FF0000"/>
                </a:solidFill>
              </a:rPr>
              <a:t>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70855" y="4621564"/>
            <a:ext cx="14589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X, </a:t>
            </a:r>
            <a:r>
              <a:rPr lang="en-US" sz="3200" dirty="0" err="1" smtClean="0"/>
              <a:t>T</a:t>
            </a:r>
            <a:r>
              <a:rPr lang="en-US" sz="3200" baseline="-25000" dirty="0" err="1" smtClean="0"/>
              <a:t>x</a:t>
            </a:r>
            <a:endParaRPr lang="en-US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5805795" y="4621564"/>
            <a:ext cx="145892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Y</a:t>
            </a:r>
            <a:r>
              <a:rPr lang="en-US" sz="3200" dirty="0" smtClean="0"/>
              <a:t>, T</a:t>
            </a:r>
            <a:r>
              <a:rPr lang="en-US" sz="3200" baseline="-25000" dirty="0"/>
              <a:t>Y</a:t>
            </a:r>
            <a:endParaRPr lang="en-US" sz="3200" dirty="0"/>
          </a:p>
        </p:txBody>
      </p:sp>
      <p:sp>
        <p:nvSpPr>
          <p:cNvPr id="30" name="TextBox 29"/>
          <p:cNvSpPr txBox="1"/>
          <p:nvPr/>
        </p:nvSpPr>
        <p:spPr>
          <a:xfrm>
            <a:off x="944010" y="5766126"/>
            <a:ext cx="61789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"/>
                <a:cs typeface="Cambria"/>
              </a:rPr>
              <a:t>EFT</a:t>
            </a:r>
            <a:r>
              <a:rPr lang="en-US" sz="3200" baseline="-25000" dirty="0" smtClean="0">
                <a:latin typeface="Cambria"/>
                <a:cs typeface="Cambria"/>
              </a:rPr>
              <a:t>X</a:t>
            </a:r>
            <a:r>
              <a:rPr lang="en-US" sz="3200" dirty="0" smtClean="0">
                <a:latin typeface="Cambria"/>
                <a:cs typeface="Cambria"/>
              </a:rPr>
              <a:t> = EST</a:t>
            </a:r>
            <a:r>
              <a:rPr lang="en-US" sz="3200" baseline="-25000" dirty="0" smtClean="0">
                <a:latin typeface="Cambria"/>
                <a:cs typeface="Cambria"/>
              </a:rPr>
              <a:t>X </a:t>
            </a:r>
            <a:r>
              <a:rPr lang="en-US" sz="3200" dirty="0" smtClean="0">
                <a:latin typeface="Cambria"/>
                <a:cs typeface="Cambria"/>
              </a:rPr>
              <a:t>+ T</a:t>
            </a:r>
            <a:r>
              <a:rPr lang="en-US" sz="3200" baseline="-25000" dirty="0" smtClean="0">
                <a:latin typeface="Cambria"/>
                <a:cs typeface="Cambria"/>
              </a:rPr>
              <a:t>X</a:t>
            </a:r>
            <a:endParaRPr lang="en-US" sz="3200" dirty="0">
              <a:latin typeface="Cambria"/>
              <a:cs typeface="Cambria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870855" y="5377951"/>
            <a:ext cx="85818" cy="388175"/>
          </a:xfrm>
          <a:prstGeom prst="straightConnector1">
            <a:avLst/>
          </a:prstGeom>
          <a:ln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764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critical path </a:t>
            </a:r>
            <a:r>
              <a:rPr lang="en-US" dirty="0" smtClean="0"/>
              <a:t>consists of the nodes where the number in the ‘triangle’ equals the number in the ‘box’.</a:t>
            </a:r>
          </a:p>
          <a:p>
            <a:r>
              <a:rPr lang="en-US" i="1" dirty="0" smtClean="0"/>
              <a:t>Crashing</a:t>
            </a:r>
            <a:r>
              <a:rPr lang="en-US" dirty="0" smtClean="0"/>
              <a:t> involves shortening the critical path to speed up completion of the project, resulting in a new, shorter, critical path.</a:t>
            </a:r>
          </a:p>
          <a:p>
            <a:r>
              <a:rPr lang="en-US" dirty="0" smtClean="0"/>
              <a:t>Example, Ex 15C, Q.7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47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Remember, when you 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Forward scanning</a:t>
            </a:r>
            <a:r>
              <a:rPr lang="en-US" dirty="0" smtClean="0"/>
              <a:t>: when two or more edges lead to the same node, enter the largest value as the earliest start time.</a:t>
            </a:r>
          </a:p>
          <a:p>
            <a:r>
              <a:rPr lang="en-US" u="sng" dirty="0" smtClean="0"/>
              <a:t>Backward scanning</a:t>
            </a:r>
            <a:r>
              <a:rPr lang="en-US" dirty="0" smtClean="0"/>
              <a:t>: when two or more edges lead to the same node, enter the smallest value as the latest start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148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 15C, Q. 2, 4, 5, 6, 8, 9, 10, 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824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Dummy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Dummy activities are used to avoid a network breaking the two rules of networks.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Two nodes can be connected directly by a maximum of one edge.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An activity must be represented by exactly one edge.</a:t>
            </a:r>
          </a:p>
          <a:p>
            <a:r>
              <a:rPr lang="en-US" dirty="0" smtClean="0"/>
              <a:t>Example, Ex 15C, Q.12,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89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speed up an entire project, the critical path must be shortened. This results in a new critical path.</a:t>
            </a:r>
          </a:p>
          <a:p>
            <a:r>
              <a:rPr lang="en-US" dirty="0" smtClean="0"/>
              <a:t>Example, Ex 15C, Q.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42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3453</TotalTime>
  <Words>383</Words>
  <Application>Microsoft Macintosh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15C Backward scanning and crashing</vt:lpstr>
      <vt:lpstr>Rules for network construction</vt:lpstr>
      <vt:lpstr>PowerPoint Presentation</vt:lpstr>
      <vt:lpstr>PowerPoint Presentation</vt:lpstr>
      <vt:lpstr>PowerPoint Presentation</vt:lpstr>
      <vt:lpstr>Remember, when you are…</vt:lpstr>
      <vt:lpstr>PowerPoint Presentation</vt:lpstr>
      <vt:lpstr>Dummy activities</vt:lpstr>
      <vt:lpstr>Crashing</vt:lpstr>
      <vt:lpstr>You do</vt:lpstr>
    </vt:vector>
  </TitlesOfParts>
  <Company>Gladstone Park Secondary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15C Backward scanning and crashing</dc:title>
  <dc:creator>Rohan Nicholls</dc:creator>
  <cp:lastModifiedBy>Rohan Nicholls</cp:lastModifiedBy>
  <cp:revision>9</cp:revision>
  <dcterms:created xsi:type="dcterms:W3CDTF">2011-08-29T08:34:53Z</dcterms:created>
  <dcterms:modified xsi:type="dcterms:W3CDTF">2011-09-03T07:01:08Z</dcterms:modified>
</cp:coreProperties>
</file>